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Public Sans" charset="1" panose="00000000000000000000"/>
      <p:regular r:id="rId16"/>
    </p:embeddedFont>
    <p:embeddedFont>
      <p:font typeface="Amsterdam Three" charset="1" panose="02000500000000000000"/>
      <p:regular r:id="rId17"/>
    </p:embeddedFont>
    <p:embeddedFont>
      <p:font typeface="Agrandir Medium" charset="1" panose="00000600000000000000"/>
      <p:regular r:id="rId18"/>
    </p:embeddedFont>
    <p:embeddedFont>
      <p:font typeface="Agrandir Bold" charset="1" panose="00000800000000000000"/>
      <p:regular r:id="rId19"/>
    </p:embeddedFont>
    <p:embeddedFont>
      <p:font typeface="Agrandir" charset="1" panose="00000500000000000000"/>
      <p:regular r:id="rId20"/>
    </p:embeddedFont>
    <p:embeddedFont>
      <p:font typeface="Canva Sans Bold" charset="1" panose="020B0803030501040103"/>
      <p:regular r:id="rId21"/>
    </p:embeddedFont>
    <p:embeddedFont>
      <p:font typeface="Canva Sans" charset="1" panose="020B0503030501040103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gif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2.png>
</file>

<file path=ppt/media/image3.svg>
</file>

<file path=ppt/media/image4.jpeg>
</file>

<file path=ppt/media/image5.jpeg>
</file>

<file path=ppt/media/image6.png>
</file>

<file path=ppt/media/image7.svg>
</file>

<file path=ppt/media/image8.png>
</file>

<file path=ppt/media/image9.gif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gif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gif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4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3215011"/>
            <a:ext cx="3910171" cy="4151726"/>
          </a:xfrm>
          <a:custGeom>
            <a:avLst/>
            <a:gdLst/>
            <a:ahLst/>
            <a:cxnLst/>
            <a:rect r="r" b="b" t="t" l="l"/>
            <a:pathLst>
              <a:path h="4151726" w="3910171">
                <a:moveTo>
                  <a:pt x="0" y="0"/>
                </a:moveTo>
                <a:lnTo>
                  <a:pt x="3910171" y="0"/>
                </a:lnTo>
                <a:lnTo>
                  <a:pt x="3910171" y="4151727"/>
                </a:lnTo>
                <a:lnTo>
                  <a:pt x="0" y="415172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314950" y="3171604"/>
            <a:ext cx="7527889" cy="15115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1089"/>
              </a:lnSpc>
            </a:pPr>
            <a:r>
              <a:rPr lang="en-US" sz="11551" spc="-1108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health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314950" y="4658948"/>
            <a:ext cx="7527889" cy="15115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1089"/>
              </a:lnSpc>
            </a:pPr>
            <a:r>
              <a:rPr lang="en-US" sz="11551" spc="-1108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Assessment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087764" y="6476352"/>
            <a:ext cx="7369145" cy="6955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38"/>
              </a:lnSpc>
            </a:pPr>
            <a:r>
              <a:rPr lang="en-US" sz="4099">
                <a:solidFill>
                  <a:srgbClr val="FFFFFF"/>
                </a:solidFill>
                <a:latin typeface="Amsterdam Three"/>
                <a:ea typeface="Amsterdam Three"/>
                <a:cs typeface="Amsterdam Three"/>
                <a:sym typeface="Amsterdam Three"/>
              </a:rPr>
              <a:t>Assess Today, Thrive Tomorrow.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B8D2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302221"/>
            <a:ext cx="8841904" cy="9682557"/>
            <a:chOff x="0" y="0"/>
            <a:chExt cx="2328732" cy="255013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28732" cy="2550139"/>
            </a:xfrm>
            <a:custGeom>
              <a:avLst/>
              <a:gdLst/>
              <a:ahLst/>
              <a:cxnLst/>
              <a:rect r="r" b="b" t="t" l="l"/>
              <a:pathLst>
                <a:path h="2550139" w="2328732">
                  <a:moveTo>
                    <a:pt x="0" y="0"/>
                  </a:moveTo>
                  <a:lnTo>
                    <a:pt x="2328732" y="0"/>
                  </a:lnTo>
                  <a:lnTo>
                    <a:pt x="2328732" y="2550139"/>
                  </a:lnTo>
                  <a:lnTo>
                    <a:pt x="0" y="2550139"/>
                  </a:lnTo>
                  <a:close/>
                </a:path>
              </a:pathLst>
            </a:custGeom>
            <a:solidFill>
              <a:srgbClr val="FBF6F1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2328732" cy="25787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9775645" y="698242"/>
            <a:ext cx="7609746" cy="8719501"/>
          </a:xfrm>
          <a:custGeom>
            <a:avLst/>
            <a:gdLst/>
            <a:ahLst/>
            <a:cxnLst/>
            <a:rect r="r" b="b" t="t" l="l"/>
            <a:pathLst>
              <a:path h="8719501" w="7609746">
                <a:moveTo>
                  <a:pt x="0" y="0"/>
                </a:moveTo>
                <a:lnTo>
                  <a:pt x="7609746" y="0"/>
                </a:lnTo>
                <a:lnTo>
                  <a:pt x="7609746" y="8719501"/>
                </a:lnTo>
                <a:lnTo>
                  <a:pt x="0" y="87195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2554807"/>
            <a:ext cx="6956263" cy="55107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4257"/>
              </a:lnSpc>
            </a:pPr>
            <a:r>
              <a:rPr lang="en-US" sz="14852" spc="-1425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Thank you very much!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B8D2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046406" y="1190625"/>
            <a:ext cx="8195188" cy="9938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303"/>
              </a:lnSpc>
            </a:pPr>
            <a:r>
              <a:rPr lang="en-US" sz="7607" spc="-73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Introduction To Team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5389308" y="2330832"/>
            <a:ext cx="7509385" cy="63008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795"/>
              </a:lnSpc>
            </a:pPr>
            <a:r>
              <a:rPr lang="en-US" sz="6007" spc="-576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Prajapati Shalinkumar H.</a:t>
            </a:r>
          </a:p>
          <a:p>
            <a:pPr algn="l">
              <a:lnSpc>
                <a:spcPts val="12795"/>
              </a:lnSpc>
            </a:pPr>
            <a:r>
              <a:rPr lang="en-US" sz="6007" spc="-576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Mori VishwajeetSinh D.</a:t>
            </a:r>
          </a:p>
          <a:p>
            <a:pPr algn="l">
              <a:lnSpc>
                <a:spcPts val="12795"/>
              </a:lnSpc>
            </a:pPr>
            <a:r>
              <a:rPr lang="en-US" sz="6007" spc="-576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Prajapati Zeelkumar M.</a:t>
            </a:r>
          </a:p>
          <a:p>
            <a:pPr algn="l" marL="0" indent="0" lvl="0">
              <a:lnSpc>
                <a:spcPts val="12795"/>
              </a:lnSpc>
            </a:pPr>
            <a:r>
              <a:rPr lang="en-US" sz="6007" spc="-576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Rathod Navnitkumar A.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B8D2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452995" y="1190625"/>
            <a:ext cx="8235529" cy="28475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303"/>
              </a:lnSpc>
            </a:pPr>
            <a:r>
              <a:rPr lang="en-US" sz="7607" spc="-73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Introduction: Our commitment to your well-being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220321" y="4327652"/>
            <a:ext cx="10261619" cy="53450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3246" indent="-346623" lvl="1">
              <a:lnSpc>
                <a:spcPts val="5233"/>
              </a:lnSpc>
              <a:buFont typeface="Arial"/>
              <a:buChar char="•"/>
            </a:pPr>
            <a:r>
              <a:rPr lang="en-US" b="true" sz="3210">
                <a:solidFill>
                  <a:srgbClr val="000000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Health assessment plays a critical role in monitoring individuals' well-being.</a:t>
            </a:r>
          </a:p>
          <a:p>
            <a:pPr algn="l" marL="693246" indent="-346623" lvl="1">
              <a:lnSpc>
                <a:spcPts val="5233"/>
              </a:lnSpc>
              <a:buFont typeface="Arial"/>
              <a:buChar char="•"/>
            </a:pPr>
            <a:r>
              <a:rPr lang="en-US" b="true" sz="3210">
                <a:solidFill>
                  <a:srgbClr val="000000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The goal of the project is to develop a Python-based application to assess and analyze health .</a:t>
            </a:r>
          </a:p>
          <a:p>
            <a:pPr algn="l" marL="693246" indent="-346623" lvl="1">
              <a:lnSpc>
                <a:spcPts val="5233"/>
              </a:lnSpc>
              <a:buFont typeface="Arial"/>
              <a:buChar char="•"/>
            </a:pPr>
            <a:r>
              <a:rPr lang="en-US" b="true" sz="3210">
                <a:solidFill>
                  <a:srgbClr val="000000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This tool helps in tracking key indicators like BMI, heart rate, and other health parameters to give insights into an individual’s health status.</a:t>
            </a:r>
            <a:r>
              <a:rPr lang="en-US" b="true" sz="3210">
                <a:solidFill>
                  <a:srgbClr val="000000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.</a:t>
            </a:r>
          </a:p>
          <a:p>
            <a:pPr algn="l">
              <a:lnSpc>
                <a:spcPts val="5233"/>
              </a:lnSpc>
            </a:pPr>
          </a:p>
        </p:txBody>
      </p:sp>
      <p:grpSp>
        <p:nvGrpSpPr>
          <p:cNvPr name="Group 4" id="4"/>
          <p:cNvGrpSpPr/>
          <p:nvPr/>
        </p:nvGrpSpPr>
        <p:grpSpPr>
          <a:xfrm rot="0">
            <a:off x="10004753" y="1859637"/>
            <a:ext cx="7254547" cy="6567726"/>
            <a:chOff x="0" y="0"/>
            <a:chExt cx="5580380" cy="505206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-635000" y="-673100"/>
              <a:ext cx="6488430" cy="6027420"/>
            </a:xfrm>
            <a:custGeom>
              <a:avLst/>
              <a:gdLst/>
              <a:ahLst/>
              <a:cxnLst/>
              <a:rect r="r" b="b" t="t" l="l"/>
              <a:pathLst>
                <a:path h="6027420" w="6488430">
                  <a:moveTo>
                    <a:pt x="5344160" y="1055370"/>
                  </a:moveTo>
                  <a:cubicBezTo>
                    <a:pt x="4573270" y="651510"/>
                    <a:pt x="3856990" y="1112520"/>
                    <a:pt x="3284220" y="1112520"/>
                  </a:cubicBezTo>
                  <a:cubicBezTo>
                    <a:pt x="2839720" y="1112520"/>
                    <a:pt x="2001520" y="0"/>
                    <a:pt x="1000760" y="1314450"/>
                  </a:cubicBezTo>
                  <a:cubicBezTo>
                    <a:pt x="0" y="2628900"/>
                    <a:pt x="1247140" y="3865880"/>
                    <a:pt x="2368550" y="4946650"/>
                  </a:cubicBezTo>
                  <a:cubicBezTo>
                    <a:pt x="3489960" y="6027420"/>
                    <a:pt x="5013960" y="6009640"/>
                    <a:pt x="5894070" y="4725670"/>
                  </a:cubicBezTo>
                  <a:cubicBezTo>
                    <a:pt x="6488430" y="3859530"/>
                    <a:pt x="6229350" y="1520190"/>
                    <a:pt x="5344160" y="1055370"/>
                  </a:cubicBezTo>
                  <a:close/>
                </a:path>
              </a:pathLst>
            </a:custGeom>
            <a:blipFill>
              <a:blip r:embed="rId2"/>
              <a:stretch>
                <a:fillRect l="-17900" t="0" r="-17900" b="0"/>
              </a:stretch>
            </a:blipFill>
          </p:spPr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859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031523" y="1222442"/>
            <a:ext cx="9036040" cy="8241073"/>
            <a:chOff x="0" y="0"/>
            <a:chExt cx="6962546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-6883" y="-1308"/>
              <a:ext cx="6984085" cy="6352794"/>
            </a:xfrm>
            <a:custGeom>
              <a:avLst/>
              <a:gdLst/>
              <a:ahLst/>
              <a:cxnLst/>
              <a:rect r="r" b="b" t="t" l="l"/>
              <a:pathLst>
                <a:path h="6352794" w="6984085">
                  <a:moveTo>
                    <a:pt x="5584063" y="4382198"/>
                  </a:moveTo>
                  <a:cubicBezTo>
                    <a:pt x="5976302" y="4290060"/>
                    <a:pt x="6424028" y="4283430"/>
                    <a:pt x="6711556" y="4001173"/>
                  </a:cubicBezTo>
                  <a:cubicBezTo>
                    <a:pt x="6906793" y="3809517"/>
                    <a:pt x="6984085" y="3520630"/>
                    <a:pt x="6967181" y="3247580"/>
                  </a:cubicBezTo>
                  <a:cubicBezTo>
                    <a:pt x="6950265" y="2974518"/>
                    <a:pt x="6848906" y="2713698"/>
                    <a:pt x="6729463" y="2467559"/>
                  </a:cubicBezTo>
                  <a:cubicBezTo>
                    <a:pt x="6472961" y="1938960"/>
                    <a:pt x="6126797" y="1454010"/>
                    <a:pt x="5710212" y="1039685"/>
                  </a:cubicBezTo>
                  <a:cubicBezTo>
                    <a:pt x="5664340" y="994067"/>
                    <a:pt x="5616283" y="948372"/>
                    <a:pt x="5557024" y="922414"/>
                  </a:cubicBezTo>
                  <a:cubicBezTo>
                    <a:pt x="5445950" y="873760"/>
                    <a:pt x="5312994" y="904087"/>
                    <a:pt x="5211229" y="970026"/>
                  </a:cubicBezTo>
                  <a:cubicBezTo>
                    <a:pt x="5109464" y="1035964"/>
                    <a:pt x="5014861" y="1136472"/>
                    <a:pt x="4939881" y="1231760"/>
                  </a:cubicBezTo>
                  <a:cubicBezTo>
                    <a:pt x="4855718" y="951255"/>
                    <a:pt x="4714964" y="687857"/>
                    <a:pt x="4528553" y="462000"/>
                  </a:cubicBezTo>
                  <a:cubicBezTo>
                    <a:pt x="4405732" y="313195"/>
                    <a:pt x="4259885" y="178333"/>
                    <a:pt x="4083532" y="100063"/>
                  </a:cubicBezTo>
                  <a:cubicBezTo>
                    <a:pt x="3869626" y="5131"/>
                    <a:pt x="3628021" y="0"/>
                    <a:pt x="3394011" y="1498"/>
                  </a:cubicBezTo>
                  <a:cubicBezTo>
                    <a:pt x="3174251" y="2908"/>
                    <a:pt x="2951962" y="9144"/>
                    <a:pt x="2739898" y="66840"/>
                  </a:cubicBezTo>
                  <a:cubicBezTo>
                    <a:pt x="2448204" y="146215"/>
                    <a:pt x="2191842" y="318249"/>
                    <a:pt x="1941372" y="487527"/>
                  </a:cubicBezTo>
                  <a:cubicBezTo>
                    <a:pt x="1886089" y="524891"/>
                    <a:pt x="1828914" y="564261"/>
                    <a:pt x="1795780" y="622173"/>
                  </a:cubicBezTo>
                  <a:cubicBezTo>
                    <a:pt x="1758378" y="687552"/>
                    <a:pt x="1757108" y="766750"/>
                    <a:pt x="1757502" y="842073"/>
                  </a:cubicBezTo>
                  <a:cubicBezTo>
                    <a:pt x="1759534" y="1233957"/>
                    <a:pt x="1780057" y="1625740"/>
                    <a:pt x="1818983" y="2015693"/>
                  </a:cubicBezTo>
                  <a:cubicBezTo>
                    <a:pt x="1449006" y="1947278"/>
                    <a:pt x="1014336" y="1957108"/>
                    <a:pt x="640639" y="2000758"/>
                  </a:cubicBezTo>
                  <a:cubicBezTo>
                    <a:pt x="609435" y="2004403"/>
                    <a:pt x="576567" y="2009127"/>
                    <a:pt x="551916" y="2028596"/>
                  </a:cubicBezTo>
                  <a:cubicBezTo>
                    <a:pt x="511403" y="2060588"/>
                    <a:pt x="507238" y="2119198"/>
                    <a:pt x="503631" y="2170684"/>
                  </a:cubicBezTo>
                  <a:cubicBezTo>
                    <a:pt x="469265" y="2660231"/>
                    <a:pt x="188201" y="3097416"/>
                    <a:pt x="81813" y="3576498"/>
                  </a:cubicBezTo>
                  <a:cubicBezTo>
                    <a:pt x="41643" y="3757397"/>
                    <a:pt x="26746" y="3942804"/>
                    <a:pt x="11950" y="4127513"/>
                  </a:cubicBezTo>
                  <a:cubicBezTo>
                    <a:pt x="5753" y="4204868"/>
                    <a:pt x="0" y="4285412"/>
                    <a:pt x="28587" y="4357548"/>
                  </a:cubicBezTo>
                  <a:cubicBezTo>
                    <a:pt x="54622" y="4423270"/>
                    <a:pt x="106756" y="4475226"/>
                    <a:pt x="162382" y="4518863"/>
                  </a:cubicBezTo>
                  <a:cubicBezTo>
                    <a:pt x="388290" y="4696054"/>
                    <a:pt x="682015" y="4761395"/>
                    <a:pt x="967816" y="4788763"/>
                  </a:cubicBezTo>
                  <a:cubicBezTo>
                    <a:pt x="1253617" y="4816132"/>
                    <a:pt x="1543583" y="4810836"/>
                    <a:pt x="1824634" y="4869510"/>
                  </a:cubicBezTo>
                  <a:cubicBezTo>
                    <a:pt x="1839506" y="5155336"/>
                    <a:pt x="1957806" y="5441086"/>
                    <a:pt x="2016290" y="5721248"/>
                  </a:cubicBezTo>
                  <a:cubicBezTo>
                    <a:pt x="2034286" y="5807469"/>
                    <a:pt x="2055012" y="5894984"/>
                    <a:pt x="2100948" y="5970130"/>
                  </a:cubicBezTo>
                  <a:cubicBezTo>
                    <a:pt x="2182761" y="6103963"/>
                    <a:pt x="2332812" y="6180125"/>
                    <a:pt x="2481605" y="6229769"/>
                  </a:cubicBezTo>
                  <a:cubicBezTo>
                    <a:pt x="2850337" y="6352794"/>
                    <a:pt x="3247187" y="6352515"/>
                    <a:pt x="3635896" y="6350991"/>
                  </a:cubicBezTo>
                  <a:cubicBezTo>
                    <a:pt x="4094620" y="6349200"/>
                    <a:pt x="4553343" y="6347397"/>
                    <a:pt x="5012067" y="6345606"/>
                  </a:cubicBezTo>
                  <a:cubicBezTo>
                    <a:pt x="5053482" y="6345441"/>
                    <a:pt x="5097666" y="6344475"/>
                    <a:pt x="5131943" y="6321234"/>
                  </a:cubicBezTo>
                  <a:cubicBezTo>
                    <a:pt x="5169979" y="6295453"/>
                    <a:pt x="5186680" y="6248629"/>
                    <a:pt x="5200802" y="6204890"/>
                  </a:cubicBezTo>
                  <a:cubicBezTo>
                    <a:pt x="5394820" y="5603811"/>
                    <a:pt x="5494134" y="5007407"/>
                    <a:pt x="5584063" y="4382198"/>
                  </a:cubicBezTo>
                  <a:close/>
                </a:path>
              </a:pathLst>
            </a:custGeom>
            <a:blipFill>
              <a:blip r:embed="rId2"/>
              <a:stretch>
                <a:fillRect l="-31188" t="0" r="-31188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1128280" y="1441517"/>
            <a:ext cx="10076193" cy="13262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764"/>
              </a:lnSpc>
            </a:pPr>
            <a:r>
              <a:rPr lang="en-US" sz="10171" spc="-976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Overview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27917" y="3219516"/>
            <a:ext cx="8494952" cy="6903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58837" indent="-329418" lvl="1">
              <a:lnSpc>
                <a:spcPts val="4974"/>
              </a:lnSpc>
              <a:buFont typeface="Arial"/>
              <a:buChar char="•"/>
            </a:pPr>
            <a:r>
              <a:rPr lang="en-US" b="true" sz="3051">
                <a:solidFill>
                  <a:srgbClr val="FFFFFF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The system collects user health information such as glucose level, blood pressure, BMI, and age.</a:t>
            </a:r>
          </a:p>
          <a:p>
            <a:pPr algn="l" marL="658837" indent="-329418" lvl="1">
              <a:lnSpc>
                <a:spcPts val="4974"/>
              </a:lnSpc>
              <a:buFont typeface="Arial"/>
              <a:buChar char="•"/>
            </a:pPr>
            <a:r>
              <a:rPr lang="en-US" b="true" sz="3051">
                <a:solidFill>
                  <a:srgbClr val="FFFFFF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It processes the data using ML models and predicts whether a user is at risk of diabetes or heart disease.</a:t>
            </a:r>
          </a:p>
          <a:p>
            <a:pPr algn="l" marL="658837" indent="-329418" lvl="1">
              <a:lnSpc>
                <a:spcPts val="4974"/>
              </a:lnSpc>
              <a:buFont typeface="Arial"/>
              <a:buChar char="•"/>
            </a:pPr>
            <a:r>
              <a:rPr lang="en-US" b="true" sz="3051">
                <a:solidFill>
                  <a:srgbClr val="FFFFFF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Users can store and review their health records for future reference.</a:t>
            </a:r>
          </a:p>
          <a:p>
            <a:pPr algn="l" marL="658837" indent="-329418" lvl="1">
              <a:lnSpc>
                <a:spcPts val="4974"/>
              </a:lnSpc>
              <a:buFont typeface="Arial"/>
              <a:buChar char="•"/>
            </a:pPr>
            <a:r>
              <a:rPr lang="en-US" b="true" sz="3051">
                <a:solidFill>
                  <a:srgbClr val="FFFFFF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The system ensures secure storage of data in a database.</a:t>
            </a:r>
          </a:p>
          <a:p>
            <a:pPr algn="l">
              <a:lnSpc>
                <a:spcPts val="4974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6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58166" y="1372516"/>
            <a:ext cx="8554947" cy="20154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79"/>
              </a:lnSpc>
            </a:pPr>
            <a:r>
              <a:rPr lang="en-US" sz="7999" spc="-767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T</a:t>
            </a:r>
            <a:r>
              <a:rPr lang="en-US" sz="7999" spc="-767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echnologies Used</a:t>
            </a:r>
          </a:p>
          <a:p>
            <a:pPr algn="l" marL="0" indent="0" lvl="0">
              <a:lnSpc>
                <a:spcPts val="7679"/>
              </a:lnSpc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1492285" y="2822929"/>
            <a:ext cx="7794590" cy="60873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4563"/>
              </a:lnSpc>
              <a:buFont typeface="Arial"/>
              <a:buChar char="•"/>
            </a:pPr>
            <a:r>
              <a:rPr lang="en-US" b="true" sz="2799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Pr</a:t>
            </a:r>
            <a:r>
              <a:rPr lang="en-US" b="true" sz="2799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ogramming Language:  </a:t>
            </a:r>
          </a:p>
          <a:p>
            <a:pPr algn="l">
              <a:lnSpc>
                <a:spcPts val="3422"/>
              </a:lnSpc>
            </a:pPr>
            <a:r>
              <a:rPr lang="en-US" sz="21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Python (for ML and backend processing)</a:t>
            </a:r>
          </a:p>
          <a:p>
            <a:pPr algn="l">
              <a:lnSpc>
                <a:spcPts val="3422"/>
              </a:lnSpc>
            </a:pPr>
          </a:p>
          <a:p>
            <a:pPr algn="l" marL="604519" indent="-302260" lvl="1">
              <a:lnSpc>
                <a:spcPts val="4563"/>
              </a:lnSpc>
              <a:buFont typeface="Arial"/>
              <a:buChar char="•"/>
            </a:pPr>
            <a:r>
              <a:rPr lang="en-US" b="true" sz="2799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Libraries &amp; Frameworks:</a:t>
            </a:r>
          </a:p>
          <a:p>
            <a:pPr algn="l">
              <a:lnSpc>
                <a:spcPts val="3911"/>
              </a:lnSpc>
            </a:pPr>
            <a:r>
              <a:rPr lang="en-US" sz="2400" b="true">
                <a:solidFill>
                  <a:srgbClr val="000000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 </a:t>
            </a:r>
            <a:r>
              <a:rPr lang="en-US" sz="24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Pandas, NumPy, SK-Learn (for ML)</a:t>
            </a:r>
          </a:p>
          <a:p>
            <a:pPr algn="l">
              <a:lnSpc>
                <a:spcPts val="3911"/>
              </a:lnSpc>
            </a:pPr>
          </a:p>
          <a:p>
            <a:pPr algn="l" marL="604519" indent="-302260" lvl="1">
              <a:lnSpc>
                <a:spcPts val="4563"/>
              </a:lnSpc>
              <a:buFont typeface="Arial"/>
              <a:buChar char="•"/>
            </a:pPr>
            <a:r>
              <a:rPr lang="en-US" b="true" sz="2799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Flask :</a:t>
            </a:r>
          </a:p>
          <a:p>
            <a:pPr algn="l">
              <a:lnSpc>
                <a:spcPts val="3911"/>
              </a:lnSpc>
            </a:pPr>
            <a:r>
              <a:rPr lang="en-US" sz="24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Used for connections</a:t>
            </a:r>
          </a:p>
          <a:p>
            <a:pPr algn="l">
              <a:lnSpc>
                <a:spcPts val="3260"/>
              </a:lnSpc>
            </a:pPr>
          </a:p>
          <a:p>
            <a:pPr algn="l" marL="604519" indent="-302260" lvl="1">
              <a:lnSpc>
                <a:spcPts val="4563"/>
              </a:lnSpc>
              <a:buFont typeface="Arial"/>
              <a:buChar char="•"/>
            </a:pPr>
            <a:r>
              <a:rPr lang="en-US" b="true" sz="2799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Machine Learning Models: </a:t>
            </a:r>
          </a:p>
          <a:p>
            <a:pPr algn="l">
              <a:lnSpc>
                <a:spcPts val="3911"/>
              </a:lnSpc>
            </a:pPr>
            <a:r>
              <a:rPr lang="en-US" sz="24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 SVM </a:t>
            </a:r>
            <a:r>
              <a:rPr lang="en-US" sz="2400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, Decision Tree, etc.</a:t>
            </a:r>
          </a:p>
          <a:p>
            <a:pPr algn="l">
              <a:lnSpc>
                <a:spcPts val="3911"/>
              </a:lnSpc>
            </a:pP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0101863" y="1528590"/>
            <a:ext cx="6082565" cy="8321918"/>
          </a:xfrm>
          <a:custGeom>
            <a:avLst/>
            <a:gdLst/>
            <a:ahLst/>
            <a:cxnLst/>
            <a:rect r="r" b="b" t="t" l="l"/>
            <a:pathLst>
              <a:path h="8321918" w="6082565">
                <a:moveTo>
                  <a:pt x="0" y="0"/>
                </a:moveTo>
                <a:lnTo>
                  <a:pt x="6082566" y="0"/>
                </a:lnTo>
                <a:lnTo>
                  <a:pt x="6082566" y="8321918"/>
                </a:lnTo>
                <a:lnTo>
                  <a:pt x="0" y="832191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4ED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965722" y="3538035"/>
            <a:ext cx="3998577" cy="3993579"/>
          </a:xfrm>
          <a:custGeom>
            <a:avLst/>
            <a:gdLst/>
            <a:ahLst/>
            <a:cxnLst/>
            <a:rect r="r" b="b" t="t" l="l"/>
            <a:pathLst>
              <a:path h="3993579" w="3998577">
                <a:moveTo>
                  <a:pt x="0" y="0"/>
                </a:moveTo>
                <a:lnTo>
                  <a:pt x="3998577" y="0"/>
                </a:lnTo>
                <a:lnTo>
                  <a:pt x="3998577" y="3993579"/>
                </a:lnTo>
                <a:lnTo>
                  <a:pt x="0" y="39935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6687170" y="4229308"/>
            <a:ext cx="2808648" cy="2288087"/>
            <a:chOff x="0" y="0"/>
            <a:chExt cx="3744864" cy="3050782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38100"/>
              <a:ext cx="3478817" cy="96996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21"/>
                </a:lnSpc>
              </a:pPr>
              <a:r>
                <a:rPr lang="en-US" sz="2158" b="true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Entering Health Data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1075869"/>
              <a:ext cx="3744864" cy="19749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21"/>
                </a:lnSpc>
              </a:pPr>
              <a:r>
                <a:rPr lang="en-US" sz="2158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Users provide details like glucose level, blood pressure, and BMI.</a:t>
              </a: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0652405" y="3538035"/>
            <a:ext cx="3998577" cy="3993579"/>
          </a:xfrm>
          <a:custGeom>
            <a:avLst/>
            <a:gdLst/>
            <a:ahLst/>
            <a:cxnLst/>
            <a:rect r="r" b="b" t="t" l="l"/>
            <a:pathLst>
              <a:path h="3993579" w="3998577">
                <a:moveTo>
                  <a:pt x="0" y="0"/>
                </a:moveTo>
                <a:lnTo>
                  <a:pt x="3998578" y="0"/>
                </a:lnTo>
                <a:lnTo>
                  <a:pt x="3998578" y="3993579"/>
                </a:lnTo>
                <a:lnTo>
                  <a:pt x="0" y="39935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79038" y="3538035"/>
            <a:ext cx="3998577" cy="3993579"/>
          </a:xfrm>
          <a:custGeom>
            <a:avLst/>
            <a:gdLst/>
            <a:ahLst/>
            <a:cxnLst/>
            <a:rect r="r" b="b" t="t" l="l"/>
            <a:pathLst>
              <a:path h="3993579" w="3998577">
                <a:moveTo>
                  <a:pt x="0" y="0"/>
                </a:moveTo>
                <a:lnTo>
                  <a:pt x="3998578" y="0"/>
                </a:lnTo>
                <a:lnTo>
                  <a:pt x="3998578" y="3993579"/>
                </a:lnTo>
                <a:lnTo>
                  <a:pt x="0" y="39935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pic>
        <p:nvPicPr>
          <p:cNvPr name="Picture 8" id="8"/>
          <p:cNvPicPr>
            <a:picLocks noChangeAspect="true"/>
          </p:cNvPicPr>
          <p:nvPr/>
        </p:nvPicPr>
        <p:blipFill>
          <a:blip r:embed="rId3"/>
          <a:srcRect l="0" t="36" r="0" b="36"/>
          <a:stretch>
            <a:fillRect/>
          </a:stretch>
        </p:blipFill>
        <p:spPr>
          <a:xfrm flipH="false" flipV="false" rot="0">
            <a:off x="13846717" y="5961202"/>
            <a:ext cx="3653702" cy="3846003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1608444" y="801607"/>
            <a:ext cx="7338344" cy="20154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679"/>
              </a:lnSpc>
            </a:pPr>
            <a:r>
              <a:rPr lang="en-US" sz="7999" spc="-767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Functionalities of the System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1410882" y="4229308"/>
            <a:ext cx="2481624" cy="2701868"/>
            <a:chOff x="0" y="0"/>
            <a:chExt cx="3308832" cy="3602490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124581" y="-38100"/>
              <a:ext cx="3161720" cy="96996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21"/>
                </a:lnSpc>
              </a:pPr>
              <a:r>
                <a:rPr lang="en-US" sz="2158" b="true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Health Risk Prediction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1125102"/>
              <a:ext cx="3308832" cy="247738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21"/>
                </a:lnSpc>
              </a:pPr>
              <a:r>
                <a:rPr lang="en-US" sz="2158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The system analyzes data and predicts diabetes or heart disease risk.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955998" y="4179817"/>
            <a:ext cx="2644658" cy="2387068"/>
            <a:chOff x="0" y="0"/>
            <a:chExt cx="3526211" cy="3182758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427205" y="1207844"/>
              <a:ext cx="2623638" cy="19749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21"/>
                </a:lnSpc>
              </a:pPr>
              <a:r>
                <a:rPr lang="en-US" sz="2158">
                  <a:solidFill>
                    <a:srgbClr val="000000"/>
                  </a:solidFill>
                  <a:latin typeface="Canva Sans"/>
                  <a:ea typeface="Canva Sans"/>
                  <a:cs typeface="Canva Sans"/>
                  <a:sym typeface="Canva Sans"/>
                </a:rPr>
                <a:t>Users can check past health records and results.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-38100"/>
              <a:ext cx="3526211" cy="96996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21"/>
                </a:lnSpc>
              </a:pPr>
              <a:r>
                <a:rPr lang="en-US" sz="2158" b="true">
                  <a:solidFill>
                    <a:srgbClr val="000000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Viewing Prediction History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B8D2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763324" y="1028700"/>
            <a:ext cx="10275449" cy="1604221"/>
            <a:chOff x="0" y="0"/>
            <a:chExt cx="4862330" cy="7591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62330" cy="759115"/>
            </a:xfrm>
            <a:custGeom>
              <a:avLst/>
              <a:gdLst/>
              <a:ahLst/>
              <a:cxnLst/>
              <a:rect r="r" b="b" t="t" l="l"/>
              <a:pathLst>
                <a:path h="759115" w="4862330">
                  <a:moveTo>
                    <a:pt x="11302" y="0"/>
                  </a:moveTo>
                  <a:lnTo>
                    <a:pt x="4851028" y="0"/>
                  </a:lnTo>
                  <a:cubicBezTo>
                    <a:pt x="4857270" y="0"/>
                    <a:pt x="4862330" y="5060"/>
                    <a:pt x="4862330" y="11302"/>
                  </a:cubicBezTo>
                  <a:lnTo>
                    <a:pt x="4862330" y="747814"/>
                  </a:lnTo>
                  <a:cubicBezTo>
                    <a:pt x="4862330" y="754055"/>
                    <a:pt x="4857270" y="759115"/>
                    <a:pt x="4851028" y="759115"/>
                  </a:cubicBezTo>
                  <a:lnTo>
                    <a:pt x="11302" y="759115"/>
                  </a:lnTo>
                  <a:cubicBezTo>
                    <a:pt x="5060" y="759115"/>
                    <a:pt x="0" y="754055"/>
                    <a:pt x="0" y="747814"/>
                  </a:cubicBezTo>
                  <a:lnTo>
                    <a:pt x="0" y="11302"/>
                  </a:lnTo>
                  <a:cubicBezTo>
                    <a:pt x="0" y="5060"/>
                    <a:pt x="5060" y="0"/>
                    <a:pt x="11302" y="0"/>
                  </a:cubicBezTo>
                  <a:close/>
                </a:path>
              </a:pathLst>
            </a:custGeom>
            <a:solidFill>
              <a:srgbClr val="FBF6F1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862330" cy="7972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6763324" y="6090125"/>
            <a:ext cx="10275449" cy="1604221"/>
            <a:chOff x="0" y="0"/>
            <a:chExt cx="4862330" cy="75911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862330" cy="759115"/>
            </a:xfrm>
            <a:custGeom>
              <a:avLst/>
              <a:gdLst/>
              <a:ahLst/>
              <a:cxnLst/>
              <a:rect r="r" b="b" t="t" l="l"/>
              <a:pathLst>
                <a:path h="759115" w="4862330">
                  <a:moveTo>
                    <a:pt x="11302" y="0"/>
                  </a:moveTo>
                  <a:lnTo>
                    <a:pt x="4851028" y="0"/>
                  </a:lnTo>
                  <a:cubicBezTo>
                    <a:pt x="4857270" y="0"/>
                    <a:pt x="4862330" y="5060"/>
                    <a:pt x="4862330" y="11302"/>
                  </a:cubicBezTo>
                  <a:lnTo>
                    <a:pt x="4862330" y="747814"/>
                  </a:lnTo>
                  <a:cubicBezTo>
                    <a:pt x="4862330" y="754055"/>
                    <a:pt x="4857270" y="759115"/>
                    <a:pt x="4851028" y="759115"/>
                  </a:cubicBezTo>
                  <a:lnTo>
                    <a:pt x="11302" y="759115"/>
                  </a:lnTo>
                  <a:cubicBezTo>
                    <a:pt x="5060" y="759115"/>
                    <a:pt x="0" y="754055"/>
                    <a:pt x="0" y="747814"/>
                  </a:cubicBezTo>
                  <a:lnTo>
                    <a:pt x="0" y="11302"/>
                  </a:lnTo>
                  <a:cubicBezTo>
                    <a:pt x="0" y="5060"/>
                    <a:pt x="5060" y="0"/>
                    <a:pt x="11302" y="0"/>
                  </a:cubicBezTo>
                  <a:close/>
                </a:path>
              </a:pathLst>
            </a:custGeom>
            <a:solidFill>
              <a:srgbClr val="FBF6F1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4862330" cy="7972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6763324" y="2716048"/>
            <a:ext cx="10275449" cy="1604221"/>
            <a:chOff x="0" y="0"/>
            <a:chExt cx="4862330" cy="75911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862330" cy="759115"/>
            </a:xfrm>
            <a:custGeom>
              <a:avLst/>
              <a:gdLst/>
              <a:ahLst/>
              <a:cxnLst/>
              <a:rect r="r" b="b" t="t" l="l"/>
              <a:pathLst>
                <a:path h="759115" w="4862330">
                  <a:moveTo>
                    <a:pt x="11302" y="0"/>
                  </a:moveTo>
                  <a:lnTo>
                    <a:pt x="4851028" y="0"/>
                  </a:lnTo>
                  <a:cubicBezTo>
                    <a:pt x="4857270" y="0"/>
                    <a:pt x="4862330" y="5060"/>
                    <a:pt x="4862330" y="11302"/>
                  </a:cubicBezTo>
                  <a:lnTo>
                    <a:pt x="4862330" y="747814"/>
                  </a:lnTo>
                  <a:cubicBezTo>
                    <a:pt x="4862330" y="754055"/>
                    <a:pt x="4857270" y="759115"/>
                    <a:pt x="4851028" y="759115"/>
                  </a:cubicBezTo>
                  <a:lnTo>
                    <a:pt x="11302" y="759115"/>
                  </a:lnTo>
                  <a:cubicBezTo>
                    <a:pt x="5060" y="759115"/>
                    <a:pt x="0" y="754055"/>
                    <a:pt x="0" y="747814"/>
                  </a:cubicBezTo>
                  <a:lnTo>
                    <a:pt x="0" y="11302"/>
                  </a:lnTo>
                  <a:cubicBezTo>
                    <a:pt x="0" y="5060"/>
                    <a:pt x="5060" y="0"/>
                    <a:pt x="11302" y="0"/>
                  </a:cubicBezTo>
                  <a:close/>
                </a:path>
              </a:pathLst>
            </a:custGeom>
            <a:solidFill>
              <a:srgbClr val="FBF6F1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4862330" cy="7972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6763324" y="7777473"/>
            <a:ext cx="10275449" cy="1604221"/>
            <a:chOff x="0" y="0"/>
            <a:chExt cx="4862330" cy="75911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862330" cy="759115"/>
            </a:xfrm>
            <a:custGeom>
              <a:avLst/>
              <a:gdLst/>
              <a:ahLst/>
              <a:cxnLst/>
              <a:rect r="r" b="b" t="t" l="l"/>
              <a:pathLst>
                <a:path h="759115" w="4862330">
                  <a:moveTo>
                    <a:pt x="11302" y="0"/>
                  </a:moveTo>
                  <a:lnTo>
                    <a:pt x="4851028" y="0"/>
                  </a:lnTo>
                  <a:cubicBezTo>
                    <a:pt x="4857270" y="0"/>
                    <a:pt x="4862330" y="5060"/>
                    <a:pt x="4862330" y="11302"/>
                  </a:cubicBezTo>
                  <a:lnTo>
                    <a:pt x="4862330" y="747814"/>
                  </a:lnTo>
                  <a:cubicBezTo>
                    <a:pt x="4862330" y="754055"/>
                    <a:pt x="4857270" y="759115"/>
                    <a:pt x="4851028" y="759115"/>
                  </a:cubicBezTo>
                  <a:lnTo>
                    <a:pt x="11302" y="759115"/>
                  </a:lnTo>
                  <a:cubicBezTo>
                    <a:pt x="5060" y="759115"/>
                    <a:pt x="0" y="754055"/>
                    <a:pt x="0" y="747814"/>
                  </a:cubicBezTo>
                  <a:lnTo>
                    <a:pt x="0" y="11302"/>
                  </a:lnTo>
                  <a:cubicBezTo>
                    <a:pt x="0" y="5060"/>
                    <a:pt x="5060" y="0"/>
                    <a:pt x="11302" y="0"/>
                  </a:cubicBezTo>
                  <a:close/>
                </a:path>
              </a:pathLst>
            </a:custGeom>
            <a:solidFill>
              <a:srgbClr val="FBF6F1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4862330" cy="7972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6763324" y="4405092"/>
            <a:ext cx="10275449" cy="1604221"/>
            <a:chOff x="0" y="0"/>
            <a:chExt cx="4862330" cy="759115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4862330" cy="759115"/>
            </a:xfrm>
            <a:custGeom>
              <a:avLst/>
              <a:gdLst/>
              <a:ahLst/>
              <a:cxnLst/>
              <a:rect r="r" b="b" t="t" l="l"/>
              <a:pathLst>
                <a:path h="759115" w="4862330">
                  <a:moveTo>
                    <a:pt x="11302" y="0"/>
                  </a:moveTo>
                  <a:lnTo>
                    <a:pt x="4851028" y="0"/>
                  </a:lnTo>
                  <a:cubicBezTo>
                    <a:pt x="4857270" y="0"/>
                    <a:pt x="4862330" y="5060"/>
                    <a:pt x="4862330" y="11302"/>
                  </a:cubicBezTo>
                  <a:lnTo>
                    <a:pt x="4862330" y="747814"/>
                  </a:lnTo>
                  <a:cubicBezTo>
                    <a:pt x="4862330" y="754055"/>
                    <a:pt x="4857270" y="759115"/>
                    <a:pt x="4851028" y="759115"/>
                  </a:cubicBezTo>
                  <a:lnTo>
                    <a:pt x="11302" y="759115"/>
                  </a:lnTo>
                  <a:cubicBezTo>
                    <a:pt x="5060" y="759115"/>
                    <a:pt x="0" y="754055"/>
                    <a:pt x="0" y="747814"/>
                  </a:cubicBezTo>
                  <a:lnTo>
                    <a:pt x="0" y="11302"/>
                  </a:lnTo>
                  <a:cubicBezTo>
                    <a:pt x="0" y="5060"/>
                    <a:pt x="5060" y="0"/>
                    <a:pt x="11302" y="0"/>
                  </a:cubicBezTo>
                  <a:close/>
                </a:path>
              </a:pathLst>
            </a:custGeom>
            <a:solidFill>
              <a:srgbClr val="FBF6F1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4862330" cy="7972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pic>
        <p:nvPicPr>
          <p:cNvPr name="Picture 17" id="17"/>
          <p:cNvPicPr>
            <a:picLocks noChangeAspect="true"/>
          </p:cNvPicPr>
          <p:nvPr/>
        </p:nvPicPr>
        <p:blipFill>
          <a:blip r:embed="rId2"/>
          <a:srcRect l="138" t="0" r="138" b="0"/>
          <a:stretch>
            <a:fillRect/>
          </a:stretch>
        </p:blipFill>
        <p:spPr>
          <a:xfrm flipH="false" flipV="false" rot="0">
            <a:off x="1703002" y="4615825"/>
            <a:ext cx="3735015" cy="4111944"/>
          </a:xfrm>
          <a:prstGeom prst="rect">
            <a:avLst/>
          </a:prstGeom>
        </p:spPr>
      </p:pic>
      <p:sp>
        <p:nvSpPr>
          <p:cNvPr name="TextBox 18" id="18"/>
          <p:cNvSpPr txBox="true"/>
          <p:nvPr/>
        </p:nvSpPr>
        <p:spPr>
          <a:xfrm rot="0">
            <a:off x="931334" y="1326988"/>
            <a:ext cx="5278351" cy="2191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930"/>
              </a:lnSpc>
            </a:pPr>
            <a:r>
              <a:rPr lang="en-US" sz="10344" spc="-993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Merits </a:t>
            </a:r>
          </a:p>
          <a:p>
            <a:pPr algn="l" marL="0" indent="0" lvl="0">
              <a:lnSpc>
                <a:spcPts val="7029"/>
              </a:lnSpc>
            </a:pPr>
            <a:r>
              <a:rPr lang="en-US" sz="7322" spc="-702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of the System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7259053" y="4779085"/>
            <a:ext cx="1479916" cy="8332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143"/>
              </a:lnSpc>
              <a:spcBef>
                <a:spcPct val="0"/>
              </a:spcBef>
            </a:pPr>
            <a:r>
              <a:rPr lang="en-US" sz="6399" spc="-614" strike="noStrike" u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03.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7259053" y="3090041"/>
            <a:ext cx="1315832" cy="8332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143"/>
              </a:lnSpc>
              <a:spcBef>
                <a:spcPct val="0"/>
              </a:spcBef>
            </a:pPr>
            <a:r>
              <a:rPr lang="en-US" sz="6399" spc="-614" strike="noStrike" u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02.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7259053" y="8151467"/>
            <a:ext cx="1479916" cy="8332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143"/>
              </a:lnSpc>
              <a:spcBef>
                <a:spcPct val="0"/>
              </a:spcBef>
            </a:pPr>
            <a:r>
              <a:rPr lang="en-US" sz="6399" spc="-614" strike="noStrike" u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05.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7259053" y="1402694"/>
            <a:ext cx="1315832" cy="8332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143"/>
              </a:lnSpc>
              <a:spcBef>
                <a:spcPct val="0"/>
              </a:spcBef>
            </a:pPr>
            <a:r>
              <a:rPr lang="en-US" sz="6399" spc="-614" strike="noStrike" u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01.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7259053" y="6464119"/>
            <a:ext cx="1479916" cy="8332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143"/>
              </a:lnSpc>
              <a:spcBef>
                <a:spcPct val="0"/>
              </a:spcBef>
            </a:pPr>
            <a:r>
              <a:rPr lang="en-US" sz="6399" spc="-614" strike="noStrike" u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04.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8900942" y="1274857"/>
            <a:ext cx="5239742" cy="5995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564"/>
              </a:lnSpc>
              <a:spcBef>
                <a:spcPct val="0"/>
              </a:spcBef>
            </a:pPr>
            <a:r>
              <a:rPr lang="en-US" b="true" sz="2800">
                <a:solidFill>
                  <a:srgbClr val="156669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Instant Health Predictions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8900942" y="2962205"/>
            <a:ext cx="5239742" cy="5995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564"/>
              </a:lnSpc>
              <a:spcBef>
                <a:spcPct val="0"/>
              </a:spcBef>
            </a:pPr>
            <a:r>
              <a:rPr lang="en-US" b="true" sz="2800">
                <a:solidFill>
                  <a:srgbClr val="156669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24/7 Availability 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8900942" y="4594087"/>
            <a:ext cx="5239742" cy="5995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564"/>
              </a:lnSpc>
              <a:spcBef>
                <a:spcPct val="0"/>
              </a:spcBef>
            </a:pPr>
            <a:r>
              <a:rPr lang="en-US" b="true" sz="2800">
                <a:solidFill>
                  <a:srgbClr val="156669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Reduces Hospital Load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8900942" y="6281526"/>
            <a:ext cx="5239742" cy="5995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564"/>
              </a:lnSpc>
              <a:spcBef>
                <a:spcPct val="0"/>
              </a:spcBef>
            </a:pPr>
            <a:r>
              <a:rPr lang="en-US" b="true" sz="2800">
                <a:solidFill>
                  <a:srgbClr val="156669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Cost-Effective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8919992" y="1798120"/>
            <a:ext cx="9209640" cy="4663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22"/>
              </a:lnSpc>
              <a:spcBef>
                <a:spcPct val="0"/>
              </a:spcBef>
            </a:pPr>
            <a:r>
              <a:rPr lang="en-US" b="true" sz="2100">
                <a:solidFill>
                  <a:srgbClr val="000000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Quick risk assessment without waiting.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8919992" y="3485468"/>
            <a:ext cx="5558290" cy="4663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22"/>
              </a:lnSpc>
              <a:spcBef>
                <a:spcPct val="0"/>
              </a:spcBef>
            </a:pPr>
            <a:r>
              <a:rPr lang="en-US" b="true" sz="2100">
                <a:solidFill>
                  <a:srgbClr val="000000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Can be used anytime, anywhere.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8919992" y="5117350"/>
            <a:ext cx="9209640" cy="4663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22"/>
              </a:lnSpc>
              <a:spcBef>
                <a:spcPct val="0"/>
              </a:spcBef>
            </a:pPr>
            <a:r>
              <a:rPr lang="en-US" b="true" sz="2100">
                <a:solidFill>
                  <a:srgbClr val="000000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Helps doctors focus on critical cases.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8919992" y="6804789"/>
            <a:ext cx="9209640" cy="4663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22"/>
              </a:lnSpc>
              <a:spcBef>
                <a:spcPct val="0"/>
              </a:spcBef>
            </a:pPr>
            <a:r>
              <a:rPr lang="en-US" b="true" sz="2100">
                <a:solidFill>
                  <a:srgbClr val="000000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Saves money on unnecessary doctor visits.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8900942" y="7968965"/>
            <a:ext cx="5239742" cy="5995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564"/>
              </a:lnSpc>
              <a:spcBef>
                <a:spcPct val="0"/>
              </a:spcBef>
            </a:pPr>
            <a:r>
              <a:rPr lang="en-US" b="true" sz="2800">
                <a:solidFill>
                  <a:srgbClr val="156669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Encourages Preventive Care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8919992" y="8492228"/>
            <a:ext cx="8118780" cy="4663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22"/>
              </a:lnSpc>
              <a:spcBef>
                <a:spcPct val="0"/>
              </a:spcBef>
            </a:pPr>
            <a:r>
              <a:rPr lang="en-US" b="true" sz="2100">
                <a:solidFill>
                  <a:srgbClr val="000000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Helps users take early action for better health.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35609" y="1810677"/>
            <a:ext cx="10275449" cy="1604221"/>
            <a:chOff x="0" y="0"/>
            <a:chExt cx="4862330" cy="75911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62330" cy="759115"/>
            </a:xfrm>
            <a:custGeom>
              <a:avLst/>
              <a:gdLst/>
              <a:ahLst/>
              <a:cxnLst/>
              <a:rect r="r" b="b" t="t" l="l"/>
              <a:pathLst>
                <a:path h="759115" w="4862330">
                  <a:moveTo>
                    <a:pt x="11302" y="0"/>
                  </a:moveTo>
                  <a:lnTo>
                    <a:pt x="4851028" y="0"/>
                  </a:lnTo>
                  <a:cubicBezTo>
                    <a:pt x="4857270" y="0"/>
                    <a:pt x="4862330" y="5060"/>
                    <a:pt x="4862330" y="11302"/>
                  </a:cubicBezTo>
                  <a:lnTo>
                    <a:pt x="4862330" y="747814"/>
                  </a:lnTo>
                  <a:cubicBezTo>
                    <a:pt x="4862330" y="754055"/>
                    <a:pt x="4857270" y="759115"/>
                    <a:pt x="4851028" y="759115"/>
                  </a:cubicBezTo>
                  <a:lnTo>
                    <a:pt x="11302" y="759115"/>
                  </a:lnTo>
                  <a:cubicBezTo>
                    <a:pt x="5060" y="759115"/>
                    <a:pt x="0" y="754055"/>
                    <a:pt x="0" y="747814"/>
                  </a:cubicBezTo>
                  <a:lnTo>
                    <a:pt x="0" y="11302"/>
                  </a:lnTo>
                  <a:cubicBezTo>
                    <a:pt x="0" y="5060"/>
                    <a:pt x="5060" y="0"/>
                    <a:pt x="11302" y="0"/>
                  </a:cubicBezTo>
                  <a:close/>
                </a:path>
              </a:pathLst>
            </a:custGeom>
            <a:solidFill>
              <a:srgbClr val="E4EDF4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862330" cy="7972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6635609" y="6872102"/>
            <a:ext cx="10275449" cy="1604221"/>
            <a:chOff x="0" y="0"/>
            <a:chExt cx="4862330" cy="75911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862330" cy="759115"/>
            </a:xfrm>
            <a:custGeom>
              <a:avLst/>
              <a:gdLst/>
              <a:ahLst/>
              <a:cxnLst/>
              <a:rect r="r" b="b" t="t" l="l"/>
              <a:pathLst>
                <a:path h="759115" w="4862330">
                  <a:moveTo>
                    <a:pt x="11302" y="0"/>
                  </a:moveTo>
                  <a:lnTo>
                    <a:pt x="4851028" y="0"/>
                  </a:lnTo>
                  <a:cubicBezTo>
                    <a:pt x="4857270" y="0"/>
                    <a:pt x="4862330" y="5060"/>
                    <a:pt x="4862330" y="11302"/>
                  </a:cubicBezTo>
                  <a:lnTo>
                    <a:pt x="4862330" y="747814"/>
                  </a:lnTo>
                  <a:cubicBezTo>
                    <a:pt x="4862330" y="754055"/>
                    <a:pt x="4857270" y="759115"/>
                    <a:pt x="4851028" y="759115"/>
                  </a:cubicBezTo>
                  <a:lnTo>
                    <a:pt x="11302" y="759115"/>
                  </a:lnTo>
                  <a:cubicBezTo>
                    <a:pt x="5060" y="759115"/>
                    <a:pt x="0" y="754055"/>
                    <a:pt x="0" y="747814"/>
                  </a:cubicBezTo>
                  <a:lnTo>
                    <a:pt x="0" y="11302"/>
                  </a:lnTo>
                  <a:cubicBezTo>
                    <a:pt x="0" y="5060"/>
                    <a:pt x="5060" y="0"/>
                    <a:pt x="11302" y="0"/>
                  </a:cubicBezTo>
                  <a:close/>
                </a:path>
              </a:pathLst>
            </a:custGeom>
            <a:solidFill>
              <a:srgbClr val="E4EDF4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4862330" cy="7972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6635609" y="3498025"/>
            <a:ext cx="10275449" cy="1604221"/>
            <a:chOff x="0" y="0"/>
            <a:chExt cx="4862330" cy="75911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862330" cy="759115"/>
            </a:xfrm>
            <a:custGeom>
              <a:avLst/>
              <a:gdLst/>
              <a:ahLst/>
              <a:cxnLst/>
              <a:rect r="r" b="b" t="t" l="l"/>
              <a:pathLst>
                <a:path h="759115" w="4862330">
                  <a:moveTo>
                    <a:pt x="11302" y="0"/>
                  </a:moveTo>
                  <a:lnTo>
                    <a:pt x="4851028" y="0"/>
                  </a:lnTo>
                  <a:cubicBezTo>
                    <a:pt x="4857270" y="0"/>
                    <a:pt x="4862330" y="5060"/>
                    <a:pt x="4862330" y="11302"/>
                  </a:cubicBezTo>
                  <a:lnTo>
                    <a:pt x="4862330" y="747814"/>
                  </a:lnTo>
                  <a:cubicBezTo>
                    <a:pt x="4862330" y="754055"/>
                    <a:pt x="4857270" y="759115"/>
                    <a:pt x="4851028" y="759115"/>
                  </a:cubicBezTo>
                  <a:lnTo>
                    <a:pt x="11302" y="759115"/>
                  </a:lnTo>
                  <a:cubicBezTo>
                    <a:pt x="5060" y="759115"/>
                    <a:pt x="0" y="754055"/>
                    <a:pt x="0" y="747814"/>
                  </a:cubicBezTo>
                  <a:lnTo>
                    <a:pt x="0" y="11302"/>
                  </a:lnTo>
                  <a:cubicBezTo>
                    <a:pt x="0" y="5060"/>
                    <a:pt x="5060" y="0"/>
                    <a:pt x="11302" y="0"/>
                  </a:cubicBezTo>
                  <a:close/>
                </a:path>
              </a:pathLst>
            </a:custGeom>
            <a:solidFill>
              <a:srgbClr val="E4EDF4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4862330" cy="7972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6635609" y="5187069"/>
            <a:ext cx="10275449" cy="1604221"/>
            <a:chOff x="0" y="0"/>
            <a:chExt cx="4862330" cy="75911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862330" cy="759115"/>
            </a:xfrm>
            <a:custGeom>
              <a:avLst/>
              <a:gdLst/>
              <a:ahLst/>
              <a:cxnLst/>
              <a:rect r="r" b="b" t="t" l="l"/>
              <a:pathLst>
                <a:path h="759115" w="4862330">
                  <a:moveTo>
                    <a:pt x="11302" y="0"/>
                  </a:moveTo>
                  <a:lnTo>
                    <a:pt x="4851028" y="0"/>
                  </a:lnTo>
                  <a:cubicBezTo>
                    <a:pt x="4857270" y="0"/>
                    <a:pt x="4862330" y="5060"/>
                    <a:pt x="4862330" y="11302"/>
                  </a:cubicBezTo>
                  <a:lnTo>
                    <a:pt x="4862330" y="747814"/>
                  </a:lnTo>
                  <a:cubicBezTo>
                    <a:pt x="4862330" y="754055"/>
                    <a:pt x="4857270" y="759115"/>
                    <a:pt x="4851028" y="759115"/>
                  </a:cubicBezTo>
                  <a:lnTo>
                    <a:pt x="11302" y="759115"/>
                  </a:lnTo>
                  <a:cubicBezTo>
                    <a:pt x="5060" y="759115"/>
                    <a:pt x="0" y="754055"/>
                    <a:pt x="0" y="747814"/>
                  </a:cubicBezTo>
                  <a:lnTo>
                    <a:pt x="0" y="11302"/>
                  </a:lnTo>
                  <a:cubicBezTo>
                    <a:pt x="0" y="5060"/>
                    <a:pt x="5060" y="0"/>
                    <a:pt x="11302" y="0"/>
                  </a:cubicBezTo>
                  <a:close/>
                </a:path>
              </a:pathLst>
            </a:custGeom>
            <a:solidFill>
              <a:srgbClr val="E4EDF4"/>
            </a:solidFill>
            <a:ln w="952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4862330" cy="7972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true" flipV="false" rot="0">
            <a:off x="0" y="4336909"/>
            <a:ext cx="4718326" cy="5179799"/>
          </a:xfrm>
          <a:custGeom>
            <a:avLst/>
            <a:gdLst/>
            <a:ahLst/>
            <a:cxnLst/>
            <a:rect r="r" b="b" t="t" l="l"/>
            <a:pathLst>
              <a:path h="5179799" w="4718326">
                <a:moveTo>
                  <a:pt x="4718326" y="0"/>
                </a:moveTo>
                <a:lnTo>
                  <a:pt x="0" y="0"/>
                </a:lnTo>
                <a:lnTo>
                  <a:pt x="0" y="5179799"/>
                </a:lnTo>
                <a:lnTo>
                  <a:pt x="4718326" y="5179799"/>
                </a:lnTo>
                <a:lnTo>
                  <a:pt x="471832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w="28575" cap="sq">
            <a:solidFill>
              <a:srgbClr val="000000"/>
            </a:solidFill>
            <a:prstDash val="solid"/>
            <a:miter/>
          </a:ln>
        </p:spPr>
      </p:sp>
      <p:sp>
        <p:nvSpPr>
          <p:cNvPr name="TextBox 15" id="15"/>
          <p:cNvSpPr txBox="true"/>
          <p:nvPr/>
        </p:nvSpPr>
        <p:spPr>
          <a:xfrm rot="0">
            <a:off x="931334" y="1326988"/>
            <a:ext cx="5278351" cy="2191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930"/>
              </a:lnSpc>
            </a:pPr>
            <a:r>
              <a:rPr lang="en-US" sz="10344" spc="-993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Demerits</a:t>
            </a:r>
          </a:p>
          <a:p>
            <a:pPr algn="l" marL="0" indent="0" lvl="0">
              <a:lnSpc>
                <a:spcPts val="7029"/>
              </a:lnSpc>
            </a:pPr>
            <a:r>
              <a:rPr lang="en-US" sz="7322" spc="-702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of the System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131338" y="5561062"/>
            <a:ext cx="1479916" cy="8332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143"/>
              </a:lnSpc>
              <a:spcBef>
                <a:spcPct val="0"/>
              </a:spcBef>
            </a:pPr>
            <a:r>
              <a:rPr lang="en-US" sz="6399" spc="-614" strike="noStrike" u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03.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131338" y="3872018"/>
            <a:ext cx="1315832" cy="8332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143"/>
              </a:lnSpc>
              <a:spcBef>
                <a:spcPct val="0"/>
              </a:spcBef>
            </a:pPr>
            <a:r>
              <a:rPr lang="en-US" sz="6399" spc="-614" strike="noStrike" u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02.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7131338" y="2184671"/>
            <a:ext cx="1315832" cy="8332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143"/>
              </a:lnSpc>
              <a:spcBef>
                <a:spcPct val="0"/>
              </a:spcBef>
            </a:pPr>
            <a:r>
              <a:rPr lang="en-US" sz="6399" spc="-614" strike="noStrike" u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01.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7131338" y="7246096"/>
            <a:ext cx="1479916" cy="8332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143"/>
              </a:lnSpc>
              <a:spcBef>
                <a:spcPct val="0"/>
              </a:spcBef>
            </a:pPr>
            <a:r>
              <a:rPr lang="en-US" sz="6399" spc="-614" strike="noStrike" u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04.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773227" y="2056834"/>
            <a:ext cx="6006033" cy="5995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564"/>
              </a:lnSpc>
              <a:spcBef>
                <a:spcPct val="0"/>
              </a:spcBef>
            </a:pPr>
            <a:r>
              <a:rPr lang="en-US" b="true" sz="2800">
                <a:solidFill>
                  <a:srgbClr val="156669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Prediction Accuracy May Vary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773227" y="3744182"/>
            <a:ext cx="5239742" cy="5995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564"/>
              </a:lnSpc>
              <a:spcBef>
                <a:spcPct val="0"/>
              </a:spcBef>
            </a:pPr>
            <a:r>
              <a:rPr lang="en-US" b="true" sz="2800">
                <a:solidFill>
                  <a:srgbClr val="156669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Limited Disease Coverage: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8773227" y="5376064"/>
            <a:ext cx="5239742" cy="5995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564"/>
              </a:lnSpc>
              <a:spcBef>
                <a:spcPct val="0"/>
              </a:spcBef>
            </a:pPr>
            <a:r>
              <a:rPr lang="en-US" b="true" sz="2800">
                <a:solidFill>
                  <a:srgbClr val="156669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Needs Internet Access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8773227" y="7063503"/>
            <a:ext cx="5239742" cy="5995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564"/>
              </a:lnSpc>
              <a:spcBef>
                <a:spcPct val="0"/>
              </a:spcBef>
            </a:pPr>
            <a:r>
              <a:rPr lang="en-US" b="true" sz="2800">
                <a:solidFill>
                  <a:srgbClr val="156669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Not for Emergency Cases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8792277" y="2580097"/>
            <a:ext cx="4604820" cy="4663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22"/>
              </a:lnSpc>
              <a:spcBef>
                <a:spcPct val="0"/>
              </a:spcBef>
            </a:pPr>
            <a:r>
              <a:rPr lang="en-US" b="true" sz="2100">
                <a:solidFill>
                  <a:srgbClr val="000000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The model depends on input data 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8792277" y="4267445"/>
            <a:ext cx="7397387" cy="4663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22"/>
              </a:lnSpc>
              <a:spcBef>
                <a:spcPct val="0"/>
              </a:spcBef>
            </a:pPr>
            <a:r>
              <a:rPr lang="en-US" b="true" sz="2100">
                <a:solidFill>
                  <a:srgbClr val="000000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Currently focused on diabetes and heart disease only.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8792277" y="5899327"/>
            <a:ext cx="4765156" cy="4663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22"/>
              </a:lnSpc>
              <a:spcBef>
                <a:spcPct val="0"/>
              </a:spcBef>
            </a:pPr>
            <a:r>
              <a:rPr lang="en-US" b="true" sz="2100">
                <a:solidFill>
                  <a:srgbClr val="000000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Cannot work offline.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8792277" y="7586766"/>
            <a:ext cx="7397387" cy="4663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22"/>
              </a:lnSpc>
              <a:spcBef>
                <a:spcPct val="0"/>
              </a:spcBef>
            </a:pPr>
            <a:r>
              <a:rPr lang="en-US" b="true" sz="2100">
                <a:solidFill>
                  <a:srgbClr val="000000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Cannot handle real-time critical health conditions.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B8D2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31406" y="302221"/>
            <a:ext cx="17625189" cy="9682557"/>
            <a:chOff x="0" y="0"/>
            <a:chExt cx="4642025" cy="255013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642025" cy="2550139"/>
            </a:xfrm>
            <a:custGeom>
              <a:avLst/>
              <a:gdLst/>
              <a:ahLst/>
              <a:cxnLst/>
              <a:rect r="r" b="b" t="t" l="l"/>
              <a:pathLst>
                <a:path h="2550139" w="4642025">
                  <a:moveTo>
                    <a:pt x="0" y="0"/>
                  </a:moveTo>
                  <a:lnTo>
                    <a:pt x="4642025" y="0"/>
                  </a:lnTo>
                  <a:lnTo>
                    <a:pt x="4642025" y="2550139"/>
                  </a:lnTo>
                  <a:lnTo>
                    <a:pt x="0" y="2550139"/>
                  </a:lnTo>
                  <a:close/>
                </a:path>
              </a:pathLst>
            </a:custGeom>
            <a:solidFill>
              <a:srgbClr val="FBF6F1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4642025" cy="257871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435333" y="3743002"/>
            <a:ext cx="4823967" cy="3955653"/>
          </a:xfrm>
          <a:custGeom>
            <a:avLst/>
            <a:gdLst/>
            <a:ahLst/>
            <a:cxnLst/>
            <a:rect r="r" b="b" t="t" l="l"/>
            <a:pathLst>
              <a:path h="3955653" w="4823967">
                <a:moveTo>
                  <a:pt x="0" y="0"/>
                </a:moveTo>
                <a:lnTo>
                  <a:pt x="4823967" y="0"/>
                </a:lnTo>
                <a:lnTo>
                  <a:pt x="4823967" y="3955652"/>
                </a:lnTo>
                <a:lnTo>
                  <a:pt x="0" y="39556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531152" y="1200150"/>
            <a:ext cx="11848679" cy="10439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7679"/>
              </a:lnSpc>
            </a:pPr>
            <a:r>
              <a:rPr lang="en-US" sz="7999" spc="-767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Future Scope of the System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138549" y="2452336"/>
            <a:ext cx="9296784" cy="73542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94142" indent="-247071" lvl="1">
              <a:lnSpc>
                <a:spcPts val="3616"/>
              </a:lnSpc>
              <a:buFont typeface="Arial"/>
              <a:buChar char="•"/>
            </a:pPr>
            <a:r>
              <a:rPr lang="en-US" b="true" sz="2288">
                <a:solidFill>
                  <a:srgbClr val="156669"/>
                </a:solidFill>
                <a:latin typeface="Agrandir Bold"/>
                <a:ea typeface="Agrandir Bold"/>
                <a:cs typeface="Agrandir Bold"/>
                <a:sym typeface="Agrandir Bold"/>
              </a:rPr>
              <a:t>Support for More Diseases </a:t>
            </a:r>
          </a:p>
          <a:p>
            <a:pPr algn="l">
              <a:lnSpc>
                <a:spcPts val="3013"/>
              </a:lnSpc>
            </a:pPr>
            <a:r>
              <a:rPr lang="en-US" sz="1907" b="true">
                <a:solidFill>
                  <a:srgbClr val="000000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 </a:t>
            </a:r>
            <a:r>
              <a:rPr lang="en-US" sz="1907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Expand predictions to other health conditions like kidney or liver diseases.</a:t>
            </a:r>
          </a:p>
          <a:p>
            <a:pPr algn="l">
              <a:lnSpc>
                <a:spcPts val="3013"/>
              </a:lnSpc>
            </a:pPr>
          </a:p>
          <a:p>
            <a:pPr algn="l" marL="494142" indent="-247071" lvl="1">
              <a:lnSpc>
                <a:spcPts val="3616"/>
              </a:lnSpc>
              <a:buFont typeface="Arial"/>
              <a:buChar char="•"/>
            </a:pPr>
            <a:r>
              <a:rPr lang="en-US" b="true" sz="2288">
                <a:solidFill>
                  <a:srgbClr val="156669"/>
                </a:solidFill>
                <a:latin typeface="Agrandir Bold"/>
                <a:ea typeface="Agrandir Bold"/>
                <a:cs typeface="Agrandir Bold"/>
                <a:sym typeface="Agrandir Bold"/>
              </a:rPr>
              <a:t>Real-Time Health Monitoring </a:t>
            </a:r>
          </a:p>
          <a:p>
            <a:pPr algn="l">
              <a:lnSpc>
                <a:spcPts val="3013"/>
              </a:lnSpc>
            </a:pPr>
            <a:r>
              <a:rPr lang="en-US" sz="1907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Integrate with smartwatches and wearable devices.</a:t>
            </a:r>
          </a:p>
          <a:p>
            <a:pPr algn="l">
              <a:lnSpc>
                <a:spcPts val="3013"/>
              </a:lnSpc>
            </a:pPr>
          </a:p>
          <a:p>
            <a:pPr algn="l" marL="494142" indent="-247071" lvl="1">
              <a:lnSpc>
                <a:spcPts val="3616"/>
              </a:lnSpc>
              <a:buFont typeface="Arial"/>
              <a:buChar char="•"/>
            </a:pPr>
            <a:r>
              <a:rPr lang="en-US" b="true" sz="2288">
                <a:solidFill>
                  <a:srgbClr val="156669"/>
                </a:solidFill>
                <a:latin typeface="Agrandir Bold"/>
                <a:ea typeface="Agrandir Bold"/>
                <a:cs typeface="Agrandir Bold"/>
                <a:sym typeface="Agrandir Bold"/>
              </a:rPr>
              <a:t>AI Chatbot Assistance </a:t>
            </a:r>
          </a:p>
          <a:p>
            <a:pPr algn="l">
              <a:lnSpc>
                <a:spcPts val="3013"/>
              </a:lnSpc>
            </a:pPr>
            <a:r>
              <a:rPr lang="en-US" sz="1907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Provide instant health tips and recommendations.</a:t>
            </a:r>
          </a:p>
          <a:p>
            <a:pPr algn="l">
              <a:lnSpc>
                <a:spcPts val="3013"/>
              </a:lnSpc>
            </a:pPr>
          </a:p>
          <a:p>
            <a:pPr algn="l" marL="494142" indent="-247071" lvl="1">
              <a:lnSpc>
                <a:spcPts val="3616"/>
              </a:lnSpc>
              <a:buFont typeface="Arial"/>
              <a:buChar char="•"/>
            </a:pPr>
            <a:r>
              <a:rPr lang="en-US" b="true" sz="2288">
                <a:solidFill>
                  <a:srgbClr val="156669"/>
                </a:solidFill>
                <a:latin typeface="Agrandir Bold"/>
                <a:ea typeface="Agrandir Bold"/>
                <a:cs typeface="Agrandir Bold"/>
                <a:sym typeface="Agrandir Bold"/>
              </a:rPr>
              <a:t>Better Accuracy with AI </a:t>
            </a:r>
          </a:p>
          <a:p>
            <a:pPr algn="l">
              <a:lnSpc>
                <a:spcPts val="3013"/>
              </a:lnSpc>
            </a:pPr>
            <a:r>
              <a:rPr lang="en-US" sz="1907" b="true">
                <a:solidFill>
                  <a:srgbClr val="000000"/>
                </a:solidFill>
                <a:latin typeface="Agrandir Medium"/>
                <a:ea typeface="Agrandir Medium"/>
                <a:cs typeface="Agrandir Medium"/>
                <a:sym typeface="Agrandir Medium"/>
              </a:rPr>
              <a:t>I</a:t>
            </a:r>
            <a:r>
              <a:rPr lang="en-US" sz="1907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mprove predictions using advanced machine learning models.</a:t>
            </a:r>
          </a:p>
          <a:p>
            <a:pPr algn="l">
              <a:lnSpc>
                <a:spcPts val="3013"/>
              </a:lnSpc>
            </a:pPr>
          </a:p>
          <a:p>
            <a:pPr algn="l" marL="494142" indent="-247071" lvl="1">
              <a:lnSpc>
                <a:spcPts val="3616"/>
              </a:lnSpc>
              <a:buFont typeface="Arial"/>
              <a:buChar char="•"/>
            </a:pPr>
            <a:r>
              <a:rPr lang="en-US" b="true" sz="2288">
                <a:solidFill>
                  <a:srgbClr val="156669"/>
                </a:solidFill>
                <a:latin typeface="Agrandir Bold"/>
                <a:ea typeface="Agrandir Bold"/>
                <a:cs typeface="Agrandir Bold"/>
                <a:sym typeface="Agrandir Bold"/>
              </a:rPr>
              <a:t>Integration with Hospitals</a:t>
            </a:r>
            <a:r>
              <a:rPr lang="en-US" b="true" sz="2288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 </a:t>
            </a:r>
          </a:p>
          <a:p>
            <a:pPr algn="l">
              <a:lnSpc>
                <a:spcPts val="3013"/>
              </a:lnSpc>
            </a:pPr>
            <a:r>
              <a:rPr lang="en-US" sz="1907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Allow doctors to access patient records for better diagnosis.</a:t>
            </a:r>
          </a:p>
          <a:p>
            <a:pPr algn="l">
              <a:lnSpc>
                <a:spcPts val="3013"/>
              </a:lnSpc>
            </a:pPr>
          </a:p>
          <a:p>
            <a:pPr algn="l" marL="494142" indent="-247071" lvl="1">
              <a:lnSpc>
                <a:spcPts val="3616"/>
              </a:lnSpc>
              <a:buFont typeface="Arial"/>
              <a:buChar char="•"/>
            </a:pPr>
            <a:r>
              <a:rPr lang="en-US" b="true" sz="2288">
                <a:solidFill>
                  <a:srgbClr val="156669"/>
                </a:solidFill>
                <a:latin typeface="Agrandir Bold"/>
                <a:ea typeface="Agrandir Bold"/>
                <a:cs typeface="Agrandir Bold"/>
                <a:sym typeface="Agrandir Bold"/>
              </a:rPr>
              <a:t>Health Reminder System </a:t>
            </a:r>
          </a:p>
          <a:p>
            <a:pPr algn="l">
              <a:lnSpc>
                <a:spcPts val="3013"/>
              </a:lnSpc>
            </a:pPr>
            <a:r>
              <a:rPr lang="en-US" sz="1907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Notify users about regular checkups, diet plans, and fitness routines.</a:t>
            </a:r>
          </a:p>
          <a:p>
            <a:pPr algn="l">
              <a:lnSpc>
                <a:spcPts val="3013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DAGgTZW26wM</dc:identifier>
  <dcterms:modified xsi:type="dcterms:W3CDTF">2011-08-01T06:04:30Z</dcterms:modified>
  <cp:revision>1</cp:revision>
  <dc:title>health Assessment</dc:title>
</cp:coreProperties>
</file>

<file path=docProps/thumbnail.jpeg>
</file>